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الجيوسياسة التطبيقية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12471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 الأمريكية الإيرانية</a:t>
            </a:r>
          </a:p>
          <a:p>
            <a:pPr algn="ctr" rtl="1">
              <a:spcBef>
                <a:spcPts val="1200"/>
              </a:spcBef>
            </a:pPr>
            <a:r>
              <a:rPr sz="2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في سلم التصعيد والخيارات الاستراتيجية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206240"/>
            <a:ext cx="9418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تحليل جيوسياسي بأدوات نظرية اللعبة — الأسئلة الثلاثة الكبرى التي ستحدد مستقبل المنطقة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١١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الأول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الغزو البري حتمي؟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هرم التكلفة العسكري الطبيعي مقلوب عند أمريكا.
وظاهرة "زحف المهمة" تدفع نحو التورط البري.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هرم التكلفة العسكري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95647" y="640080"/>
            <a:ext cx="3200400" cy="64008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القوة الجوية — الأعلى تكلفة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81247" y="1463040"/>
            <a:ext cx="5029200" cy="640080"/>
          </a:xfrm>
          <a:prstGeom prst="roundRect">
            <a:avLst/>
          </a:prstGeom>
          <a:solidFill>
            <a:srgbClr val="E65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القوة البحرية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66847" y="2286000"/>
            <a:ext cx="6858000" cy="64008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المدرعات والمدفعية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52447" y="3108960"/>
            <a:ext cx="8686800" cy="6400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جنود المشاة — الأدنى تكلفة / الأساس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4023360"/>
            <a:ext cx="11247120" cy="5486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91440" rIns="274320" rtlCol="0" anchor="ctr"/>
          <a:lstStyle/>
          <a:p>
            <a:pPr algn="ctr" rtl="1"/>
            <a:r>
              <a:rPr sz="13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 تعمل بهرم مقلوب: الطيران أولاً والجندي أخيراً — وهذا لا يصمد في حرب استنزاف حقيقية.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4846320"/>
            <a:ext cx="11247120" cy="146304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144000" y="4937760"/>
            <a:ext cx="23774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ظاهرة "زحف المهمة"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937760"/>
            <a:ext cx="8229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Mission Creep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5394960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تبدأ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بإرسال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ألف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جندي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لمهمة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محدودة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فإذا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تعقّدت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الأمور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أُرسل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ألفان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ثم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خمسة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آلاف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يتراكم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الانخراط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خطوةً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خطوة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دون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قرار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سياسي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واضح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بالضبط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تورطت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فيتنام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لاعبون متعددون بأهداف متعارضة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استراتيجيات اللاعبين الأربعة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الخطأ الشائع: اختزال الحرب في طرفين.
الواقع أربعة لاعبين بمنطق مختلف ومتعارض.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400800" y="914400"/>
            <a:ext cx="5486400" cy="50292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772400" y="1005840"/>
            <a:ext cx="2743200" cy="45720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64008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75120" y="1645920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الاستراتيجي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2103120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155680" y="2240280"/>
            <a:ext cx="365760" cy="36576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219456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إسقاط إيران لضمان السيطرة على نفط الشرق الأوسط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0" y="2971800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155680" y="3108960"/>
            <a:ext cx="365760" cy="36576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06324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منع توحيد "قلب الأرض" — روسيا وإيران والصين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0" y="3840480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155680" y="3977640"/>
            <a:ext cx="365760" cy="36576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393192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الحفاظ على هيمنة الدولار عبر التحكم في التجارة البحرية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0" y="4709159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55680" y="4846319"/>
            <a:ext cx="365760" cy="36576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4800599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تغيير النظام الإيراني دون تعريف واضح لمعنى "النصر"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74320" y="914400"/>
            <a:ext cx="5486400" cy="50292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45920" y="1005840"/>
            <a:ext cx="2743200" cy="45720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64008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1645920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</a:t>
            </a:r>
            <a:r>
              <a:rPr sz="1300" b="1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</a:t>
            </a:r>
            <a:endParaRPr sz="1300" b="1" dirty="0">
              <a:solidFill>
                <a:srgbClr val="1B5E2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7200" y="2103120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29200" y="2240280"/>
            <a:ext cx="365760" cy="36576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219456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السيطرة على مضيق هرمز وتدفق النفط العالمي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2971800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029200" y="3108960"/>
            <a:ext cx="365760" cy="36576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306324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إخراج القوات الأمريكية من منطقة الشرق الأوسط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3840480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029200" y="3977640"/>
            <a:ext cx="365760" cy="36576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393192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تفكيك القيادة المركزية الأمريكية (سنتكوم)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57200" y="4709159"/>
            <a:ext cx="512064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029200" y="4846319"/>
            <a:ext cx="365760" cy="36576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4800599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إذلال إسرائيل دون إشعال ردّها النووي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400800" y="457200"/>
            <a:ext cx="5486400" cy="4389120"/>
          </a:xfrm>
          <a:prstGeom prst="roundRect">
            <a:avLst/>
          </a:prstGeom>
          <a:solidFill>
            <a:srgbClr val="F3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0" y="548640"/>
            <a:ext cx="3657600" cy="457200"/>
          </a:xfrm>
          <a:prstGeom prst="roundRect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64008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إسرائيل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75120" y="1188720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الاستراتيجي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155680" y="1737360"/>
            <a:ext cx="365760" cy="36576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169164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تدمير القدرة العسكرية الإيرانية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0" y="237744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155680" y="2468880"/>
            <a:ext cx="365760" cy="36576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242316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إطالة أمد الحرب حتى تنهك إرادة أمريكا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0" y="310896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155680" y="3200400"/>
            <a:ext cx="365760" cy="36576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315468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إضعاف دول الخليج والتفرد بهيمنة المنطقة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0" y="384048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55680" y="3931920"/>
            <a:ext cx="365760" cy="36576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388620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تحقيق مشروع "إسرائيل الكبرى" في ظل الفوضى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74320" y="457200"/>
            <a:ext cx="5486400" cy="438912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88720" y="548640"/>
            <a:ext cx="3657600" cy="45720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64008" rtlCol="0" anchor="ctr"/>
          <a:lstStyle/>
          <a:p>
            <a:pPr algn="ctr" rtl="1"/>
            <a:r>
              <a:rPr sz="1400" b="1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المملكة</a:t>
            </a:r>
            <a:r>
              <a:rPr sz="1400" b="1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العربية</a:t>
            </a:r>
            <a:r>
              <a:rPr sz="1400" b="1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السعودية</a:t>
            </a:r>
            <a:endParaRPr sz="1400" b="1" dirty="0">
              <a:solidFill>
                <a:srgbClr val="FFFFFF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8640" y="1188720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الاستراتيجي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164592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29200" y="1737360"/>
            <a:ext cx="365760" cy="36576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169164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استنزاف أمريكا وإيران وإسرائيل في حرب مديدة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237744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029200" y="2468880"/>
            <a:ext cx="365760" cy="36576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242316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الصعود للقيادة الإقليمية بعد الإرهاق المتبادل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310896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029200" y="3200400"/>
            <a:ext cx="365760" cy="36576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315468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تأمين مستقبل اقتصادي عبر التحكم في طرق التجارة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57200" y="3840480"/>
            <a:ext cx="512064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029200" y="3931920"/>
            <a:ext cx="365760" cy="36576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3886200"/>
            <a:ext cx="42062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التحرك الآن أو الاندثار — الاقتصاد النفطي محكوم بأجل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74320" y="5029200"/>
            <a:ext cx="1161288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r" rtl="1"/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الكبرى:</a:t>
            </a:r>
          </a:p>
          <a:p>
            <a:pPr algn="r" rtl="1">
              <a:spcBef>
                <a:spcPts val="800"/>
              </a:spcBef>
            </a:pPr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 هي الوحيدة التي لا تريد إطالة الحرب.</a:t>
            </a:r>
          </a:p>
          <a:p>
            <a:pPr algn="r" rtl="1">
              <a:spcBef>
                <a:spcPts val="600"/>
              </a:spcBef>
            </a:pPr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 وإسرائيل والسعودية — كلٌّ لأسبابه — تدفع واشنطن نحو غزو بري لن تستطيع منه خروجاً سريعاً.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فهم الحرب الحديثة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 بأبعادها الأربعة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البُعد العسكري ربما يكون أقل الأبعاد وزناً على المدى البعيد.
السرد والسياسة والاقتصاد يُشكّلون النتيجة الحقيقية.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08341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أربعة أبعاد للحرب الحديثة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9D98E9-8B76-8431-85FB-FCAC4A14B06B}"/>
              </a:ext>
            </a:extLst>
          </p:cNvPr>
          <p:cNvGrpSpPr/>
          <p:nvPr/>
        </p:nvGrpSpPr>
        <p:grpSpPr>
          <a:xfrm flipH="1">
            <a:off x="518007" y="1411261"/>
            <a:ext cx="11155680" cy="2103120"/>
            <a:chOff x="518007" y="1411261"/>
            <a:chExt cx="11155680" cy="2103120"/>
          </a:xfrm>
        </p:grpSpPr>
        <p:sp>
          <p:nvSpPr>
            <p:cNvPr id="4" name="Rounded Rectangle 3"/>
            <p:cNvSpPr/>
            <p:nvPr/>
          </p:nvSpPr>
          <p:spPr>
            <a:xfrm>
              <a:off x="9021927" y="1411261"/>
              <a:ext cx="2651760" cy="2103120"/>
            </a:xfrm>
            <a:prstGeom prst="roundRect">
              <a:avLst/>
            </a:prstGeom>
            <a:solidFill>
              <a:srgbClr val="F3E5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13367" y="1594141"/>
              <a:ext cx="246888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4A148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السرد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113367" y="2142781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الرأي العام العالمي — من يملك الرواية يملك الشرعية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13367" y="3422941"/>
              <a:ext cx="2468880" cy="54864"/>
            </a:xfrm>
            <a:prstGeom prst="rect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187287" y="1411261"/>
              <a:ext cx="2651760" cy="2103120"/>
            </a:xfrm>
            <a:prstGeom prst="roundRect">
              <a:avLst/>
            </a:prstGeom>
            <a:solidFill>
              <a:srgbClr val="E3F2F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78727" y="1594141"/>
              <a:ext cx="246888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1565C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السياسي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78727" y="2142781"/>
              <a:ext cx="24688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علاقات الدول ببعضها ومشروعية الإجراءات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78727" y="3422941"/>
              <a:ext cx="2468880" cy="54864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352647" y="1411261"/>
              <a:ext cx="2651760" cy="2103120"/>
            </a:xfrm>
            <a:prstGeom prst="roundRect">
              <a:avLst/>
            </a:prstGeom>
            <a:solidFill>
              <a:srgbClr val="FFF8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44087" y="1594141"/>
              <a:ext cx="246888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BF8F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الاقتصادي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44087" y="2142781"/>
              <a:ext cx="24688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التجارة تستمر في الحرب وتؤثر في طبيعة القتال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44087" y="3422941"/>
              <a:ext cx="2468880" cy="54864"/>
            </a:xfrm>
            <a:prstGeom prst="rect">
              <a:avLst/>
            </a:prstGeom>
            <a:solidFill>
              <a:srgbClr val="BF8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18007" y="1411261"/>
              <a:ext cx="2651760" cy="210312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447" y="1594141"/>
              <a:ext cx="246888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العسكري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09447" y="2142781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الأداة التنفيذية — أقل أبعاد الحرب تأثيراً في النتيجة النهائية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09447" y="3422941"/>
              <a:ext cx="2468880" cy="54864"/>
            </a:xfrm>
            <a:prstGeom prst="rect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457200" y="3788701"/>
            <a:ext cx="11247120" cy="18288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229600" y="3880141"/>
            <a:ext cx="32918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لن تُستخدم النووية؟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3880141"/>
            <a:ext cx="7315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سلم</a:t>
            </a:r>
            <a:r>
              <a:rPr sz="1400" b="1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التصعيد</a:t>
            </a:r>
            <a:r>
              <a:rPr sz="1400" b="1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يُجيب</a:t>
            </a:r>
            <a:endParaRPr sz="1400" b="1" dirty="0">
              <a:solidFill>
                <a:srgbClr val="1565C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1520" y="4337341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يسبق الأسلحة النووية في السلم استخدام الأسلحة الكيميائية والبيولوجية. لم يُوثَّق أي توظيف لها حتى الآن — مما يعني أن النووي بعيد عن الطاولة.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977421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تخدم الأسلحة النووية أياً من اللاعبين الذين يسعون لإطالة الحرب لاستنزاف بعضهم — لا إنهائها بصواعق سريعة.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التحليل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التنبؤات الثلاث الكبرى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549742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التنبؤات الثلاث الكبرى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189822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058400" y="1326982"/>
            <a:ext cx="548640" cy="54864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281262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</a:t>
            </a:r>
            <a:r>
              <a:rPr sz="15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سترسل</a:t>
            </a:r>
            <a:r>
              <a:rPr sz="15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</a:t>
            </a:r>
            <a:r>
              <a:rPr sz="15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المتحدة</a:t>
            </a:r>
            <a:r>
              <a:rPr sz="15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قوات</a:t>
            </a:r>
            <a:r>
              <a:rPr sz="15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برية</a:t>
            </a:r>
            <a:r>
              <a:rPr sz="15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1738462"/>
            <a:ext cx="1371600" cy="32004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نعم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1738462"/>
            <a:ext cx="7132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 والسعودية وإسرائيل ستدفع في هذا الاتجاه. زحف المهمة سيصنع ما لا تصنعه القرارات.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2835742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058400" y="2972902"/>
            <a:ext cx="548640" cy="54864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927182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ستُستخدم الأسلحة النووية؟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188720" y="3384382"/>
            <a:ext cx="1371600" cy="3200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384382"/>
            <a:ext cx="7132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سلم التصعيد لم يصل لمرحلة الكيميائية بعد. لا مصلحة لأي لاعب في الإنهاء السريع.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481662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058400" y="4618822"/>
            <a:ext cx="548640" cy="54864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4573102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مصير المسجد الأقصى؟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88720" y="5030302"/>
            <a:ext cx="1371600" cy="32004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تفصيل قادم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5030302"/>
            <a:ext cx="7132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تحليل مستقل يتناول الأبعاد الدينية والاستراتيجية في الدرس التالي.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3152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896112"/>
            <a:ext cx="411480" cy="411480"/>
          </a:xfrm>
          <a:prstGeom prst="ellipse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41248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التصعيد: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السيطرة تتفوق على الهيمنة. من يملك خيارات أكثر يفرض وتيرة المعركة بصرف النظر عن ترسانته.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73736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901952"/>
            <a:ext cx="411480" cy="41148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847088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الميزة الإيرانية: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تتفوق في المعايرة والمرونة. استراتيجيتها واضحة وخياراتها متعددة مقابل ضبابية الهدف الأمريكي.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74320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907792"/>
            <a:ext cx="411480" cy="41148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852928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تعارض المصالح: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وإسرائيل حليفتان في الميدان لكنهما متعارضتا المصالح. إسرائيل لا تريد انتصاراً أمريكياً سريعاً.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74904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913632"/>
            <a:ext cx="411480" cy="41148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858768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 متعددة الأبعاد: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التركيز على البُعد العسكري وحده يُعمي عن الأبعاد السردية والسياسية والاقتصادية.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75488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919472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864608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القادم: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تحليل المسجد الأقصى ودوره في الجيوسياسة الدينية والصراع الإقليمي.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الأسئلة الثلاثة الكبرى للصراع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هيمنة التصعيد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سلّم التصعيد الأمريكي-الإسرائيلي مقابل الإيراني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استراتيجيات اللاعبين الأربعة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 عبر أربعة أبعاد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الحادي عشر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الحرب الأمريكية الإيرانية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في سلم التصعيد والخيارات الاستراتيجية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الأسئلة الثلاثة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أسئلة محورية ستحدد مصير المنطقة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الإجابة عنها كفيلة بتحديد نتيجة الصراع
وشكل العالم في مرحلة ما بعده.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الأسئلة الثلاثة الكبرى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640080"/>
            <a:ext cx="3474720" cy="36576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70567" y="777240"/>
            <a:ext cx="548640" cy="54864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44687" y="1463040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ستشنّ الولايات المتحدة غزواً برياً؟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44687" y="2286000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تركّز واشنطن حالياً على حرب جوية. الغزو البري يعني انزلاقاً لا يُوقف لسنوات.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30487" y="3657600"/>
            <a:ext cx="1828800" cy="4114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التنبؤ: نعم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8487" y="640080"/>
            <a:ext cx="3474720" cy="36576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821527" y="777240"/>
            <a:ext cx="548640" cy="54864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5647" y="1463040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ستُستخدم الأسلحة النووية؟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95647" y="2286000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قلق واسع من ضربة نووية إسرائيلية. كسر هذا المحظور سيفتح باباً لا يُغلق.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81447" y="3657600"/>
            <a:ext cx="1828800" cy="4114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التنبؤ: لا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9447" y="640080"/>
            <a:ext cx="3474720" cy="36576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072487" y="777240"/>
            <a:ext cx="548640" cy="54864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6607" y="1463040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مصير المسجد الأقصى؟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607" y="2286000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ثالث أقدس موقع في الإسلام. تدميره سيُلزم ملياري مسلم دينياً بالانخراط في الحرب.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432407" y="3657600"/>
            <a:ext cx="1828800" cy="41148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التنبؤ: خطر حقيقي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80560"/>
            <a:ext cx="112471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ملاحظة منهجية: هذه التنبؤات مبنية على تحليل نظرية اللعبة من معلومات عامة.</a:t>
            </a:r>
          </a:p>
          <a:p>
            <a:pPr algn="ctr" rtl="1">
              <a:spcBef>
                <a:spcPts val="600"/>
              </a:spcBef>
            </a:pPr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صحة النظرية مشروطة بصحة التنبؤات الثلاثة معاً — خطأ واحد يقلب كل المعادلة.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النظرية الأساسية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سلم التصعيد وقانون السيطرة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"السيطرة أكثر أهمية من الهيمنة"
هذا هو العمود الفقري لنموذج نظرية اللعبة في هذا الدرس.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التصعيد — السيطرة تتفوق على الهيمنة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640080"/>
            <a:ext cx="1124712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يتسلق المتصارعون سلّم التصعيد خطوةً خطوة — لا قفزاً.</a:t>
            </a:r>
          </a:p>
          <a:p>
            <a:pPr algn="ctr" rtl="1">
              <a:spcBef>
                <a:spcPts val="800"/>
              </a:spcBef>
            </a:pPr>
            <a:r>
              <a:rPr sz="15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الفارق بين الفائز والخاسر لا يتحدد بقوة الضربة بل بمقدار السيطرة على النفس أثناء التسلق.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021927" y="1920240"/>
            <a:ext cx="265176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13367" y="210312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التركيز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3367" y="2560320"/>
            <a:ext cx="2468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معرفة الهدف الاستراتيجي بدقة</a:t>
            </a:r>
          </a:p>
        </p:txBody>
      </p:sp>
      <p:sp>
        <p:nvSpPr>
          <p:cNvPr id="8" name="Rectangle 7"/>
          <p:cNvSpPr/>
          <p:nvPr/>
        </p:nvSpPr>
        <p:spPr>
          <a:xfrm>
            <a:off x="9113367" y="3474720"/>
            <a:ext cx="2468880" cy="54864"/>
          </a:xfrm>
          <a:prstGeom prst="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87287" y="1920240"/>
            <a:ext cx="265176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78727" y="210312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الوضوح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727" y="2560320"/>
            <a:ext cx="2468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فهم الطريق الموصل إلى الهدف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78727" y="3474720"/>
            <a:ext cx="2468880" cy="54864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52647" y="1920240"/>
            <a:ext cx="265176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4087" y="210312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المعايرة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44087" y="2560320"/>
            <a:ext cx="2468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تنظيم الاستجابة بما يخدم الهدف لا العاطفة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44087" y="3474720"/>
            <a:ext cx="2468880" cy="54864"/>
          </a:xfrm>
          <a:prstGeom prst="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18007" y="1920240"/>
            <a:ext cx="265176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447" y="210312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المرونة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447" y="2560320"/>
            <a:ext cx="2468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كثرة الخيارات أعظم من حجم السلاح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447" y="3474720"/>
            <a:ext cx="2468880" cy="54864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7200" y="3840480"/>
            <a:ext cx="11247120" cy="237744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503920" y="3931920"/>
            <a:ext cx="3017520" cy="365760"/>
          </a:xfrm>
          <a:prstGeom prst="round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تجربة فكرية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3931920"/>
            <a:ext cx="749807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قصة الفتوة والطفل الجديد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480560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فتوة يسيطر على المدرسة ويجبر الجميع على دفع ضريبة. يأتي طفل جديد يرفض الدفع. الفتوة يملك القوة لكنه يفتقر إلى المرونة — مصداقيته مرهونة بالضرب عند كل استفزاز.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303520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الطفل يملك شيئاً أثمن: القدرة على اختيار التوقيت والاستجابة. ببطء يدرك الجميع أن المواجهة ممكنة فتتفتت هيمنة الفتوة من الداخل.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828800" y="5943600"/>
            <a:ext cx="8503920" cy="365760"/>
          </a:xfrm>
          <a:prstGeom prst="round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يكسب القتال ليس الضربة القاضية، بل المعايرة الاستراتيجية.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 النظرية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سلّما التصعيد: أمريكا مقابل إيران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هيمنة السلاح لا تعني هيمنة الموقف.
من يملك خيارات أكثر وأذكى في كل درجة يسيطر.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47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سلّما التصعيد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457200"/>
            <a:ext cx="566928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17920" y="475488"/>
            <a:ext cx="56692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 وإسرائيل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914400"/>
            <a:ext cx="5669280" cy="548640"/>
          </a:xfrm>
          <a:prstGeom prst="roundRect">
            <a:avLst/>
          </a:prstGeom>
          <a:solidFill>
            <a:srgbClr val="DBE7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155680" y="987552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987552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استهداف القيادات والدفاع الجوي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572768"/>
            <a:ext cx="5669280" cy="548640"/>
          </a:xfrm>
          <a:prstGeom prst="roundRect">
            <a:avLst/>
          </a:prstGeom>
          <a:solidFill>
            <a:srgbClr val="BFD5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155680" y="1645920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645920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تدمير المنشآت العسكرية والقواعد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2231136"/>
            <a:ext cx="5669280" cy="548640"/>
          </a:xfrm>
          <a:prstGeom prst="roundRect">
            <a:avLst/>
          </a:prstGeom>
          <a:solidFill>
            <a:srgbClr val="A3C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1155680" y="2304288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304288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الحصار الاقتصادي ومنع صادرات النفط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2889504"/>
            <a:ext cx="5669280" cy="548640"/>
          </a:xfrm>
          <a:prstGeom prst="roundRect">
            <a:avLst/>
          </a:prstGeom>
          <a:solidFill>
            <a:srgbClr val="87B0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155680" y="2962656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962656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استهداف البنية التحتية المدنية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3547872"/>
            <a:ext cx="5669280" cy="548640"/>
          </a:xfrm>
          <a:prstGeom prst="roundRect">
            <a:avLst/>
          </a:prstGeom>
          <a:solidFill>
            <a:srgbClr val="6B9D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155680" y="3621024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621024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أسلحة متطورة سرية لإثارة الرعب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4206239"/>
            <a:ext cx="5669280" cy="548640"/>
          </a:xfrm>
          <a:prstGeom prst="roundRect">
            <a:avLst/>
          </a:prstGeom>
          <a:solidFill>
            <a:srgbClr val="4F8B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1155680" y="4279391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4279391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الأسلحة الكيميائية والبيولوجية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4864608"/>
            <a:ext cx="5669280" cy="548640"/>
          </a:xfrm>
          <a:prstGeom prst="roundRect">
            <a:avLst/>
          </a:prstGeom>
          <a:solidFill>
            <a:srgbClr val="337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1155680" y="4937760"/>
            <a:ext cx="5486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0" y="4937760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الأسلحة النووية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4320" y="457200"/>
            <a:ext cx="566928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4320" y="475488"/>
            <a:ext cx="56692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74320" y="914400"/>
            <a:ext cx="5669280" cy="548640"/>
          </a:xfrm>
          <a:prstGeom prst="roundRect">
            <a:avLst/>
          </a:prstGeom>
          <a:solidFill>
            <a:srgbClr val="DCE6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212080" y="987552"/>
            <a:ext cx="5486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" y="987552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استهداف أنظمة الرادار والدفاع الجوي الأمريكي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74320" y="1572768"/>
            <a:ext cx="5669280" cy="548640"/>
          </a:xfrm>
          <a:prstGeom prst="roundRect">
            <a:avLst/>
          </a:prstGeom>
          <a:solidFill>
            <a:srgbClr val="BACEB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212080" y="1645920"/>
            <a:ext cx="5486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7200" y="1645920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إغلاق مضيق هرمز أمام ناقلات النفط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74320" y="2231136"/>
            <a:ext cx="5669280" cy="548640"/>
          </a:xfrm>
          <a:prstGeom prst="roundRect">
            <a:avLst/>
          </a:prstGeom>
          <a:solidFill>
            <a:srgbClr val="98B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212080" y="2304288"/>
            <a:ext cx="5486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7200" y="2304288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الضغط الاقتصادي على دول الخليج وشرق آسيا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74320" y="2889504"/>
            <a:ext cx="5669280" cy="548640"/>
          </a:xfrm>
          <a:prstGeom prst="roundRect">
            <a:avLst/>
          </a:prstGeom>
          <a:solidFill>
            <a:srgbClr val="769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212080" y="2962656"/>
            <a:ext cx="5486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7200" y="2962656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ضربات بالمسيّرات على حقول النفط الخليجية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74320" y="3547872"/>
            <a:ext cx="5669280" cy="548640"/>
          </a:xfrm>
          <a:prstGeom prst="roundRect">
            <a:avLst/>
          </a:prstGeom>
          <a:solidFill>
            <a:srgbClr val="5486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212080" y="3621024"/>
            <a:ext cx="5486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7200" y="3621024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استهداف محطات تحلية المياه في الخليج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74320" y="4206239"/>
            <a:ext cx="5669280" cy="548640"/>
          </a:xfrm>
          <a:prstGeom prst="roundRect">
            <a:avLst/>
          </a:prstGeom>
          <a:solidFill>
            <a:srgbClr val="F5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7200" y="4297679"/>
            <a:ext cx="5303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—  لا امتلاك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74320" y="4864608"/>
            <a:ext cx="5669280" cy="548640"/>
          </a:xfrm>
          <a:prstGeom prst="roundRect">
            <a:avLst/>
          </a:prstGeom>
          <a:solidFill>
            <a:srgbClr val="F5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7200" y="4956048"/>
            <a:ext cx="5303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—  فجوة استراتيجية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74320" y="5577840"/>
            <a:ext cx="11612880" cy="8686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91440" rIns="457200" rtlCol="0" anchor="ctr"/>
          <a:lstStyle/>
          <a:p>
            <a:pPr algn="ct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هيمنة التصعيد = القدرة على الوصول لأعلى درجات السلم.</a:t>
            </a:r>
          </a:p>
          <a:p>
            <a:pPr algn="ctr" rtl="1">
              <a:spcBef>
                <a:spcPts val="600"/>
              </a:spcBef>
            </a:pPr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السيطرة على التصعيد = امتلاك خيارات أكثر وأذكى في كل درجة — وهذا ما تملكه إيران.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مقارنة الموقف الاستراتيجي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AA8F9C6-D52F-7C3D-95A0-6E503472DE5E}"/>
              </a:ext>
            </a:extLst>
          </p:cNvPr>
          <p:cNvGrpSpPr/>
          <p:nvPr/>
        </p:nvGrpSpPr>
        <p:grpSpPr>
          <a:xfrm flipH="1">
            <a:off x="457200" y="640080"/>
            <a:ext cx="11247120" cy="5166360"/>
            <a:chOff x="457200" y="640080"/>
            <a:chExt cx="11247120" cy="5166360"/>
          </a:xfrm>
        </p:grpSpPr>
        <p:sp>
          <p:nvSpPr>
            <p:cNvPr id="4" name="Rounded Rectangle 3"/>
            <p:cNvSpPr/>
            <p:nvPr/>
          </p:nvSpPr>
          <p:spPr>
            <a:xfrm>
              <a:off x="7772400" y="640080"/>
              <a:ext cx="3931920" cy="411480"/>
            </a:xfrm>
            <a:prstGeom prst="round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772400" y="658368"/>
              <a:ext cx="3931920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الولايات المتحدة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200400" y="640080"/>
              <a:ext cx="4389120" cy="41148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00400" y="658368"/>
              <a:ext cx="4389120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إيران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57200" y="640080"/>
              <a:ext cx="2560320" cy="411480"/>
            </a:xfrm>
            <a:prstGeom prst="roundRect">
              <a:avLst/>
            </a:prstGeom>
            <a:solidFill>
              <a:srgbClr val="2C3E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" y="658368"/>
              <a:ext cx="2560320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وجه المقارنة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57200" y="1188720"/>
              <a:ext cx="11247120" cy="7772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772400" y="1261872"/>
              <a:ext cx="39319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565C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سلبي — تردّ على الأحداث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00400" y="1261872"/>
              <a:ext cx="43891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نشط — تُحدد وتيرة التصعيد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7200" y="1325880"/>
              <a:ext cx="256032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الموقع الاستراتيجي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57200" y="2148840"/>
              <a:ext cx="11247120" cy="777240"/>
            </a:xfrm>
            <a:prstGeom prst="roundRect">
              <a:avLst/>
            </a:prstGeom>
            <a:solidFill>
              <a:srgbClr val="F5F0E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772400" y="2221992"/>
              <a:ext cx="39319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565C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ضبابي — "تدمير إيران" بلا تعريف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200400" y="2221992"/>
              <a:ext cx="43891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محدد — هرمز وإخراج القوات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7200" y="2286000"/>
              <a:ext cx="256032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وضوح الهدف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57200" y="3108960"/>
              <a:ext cx="11247120" cy="7772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72400" y="3182112"/>
              <a:ext cx="39319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565C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محدودة — سلم أحادي الاتجاه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00400" y="3182112"/>
              <a:ext cx="43891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واسعة — شجرة قرار متفرعة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" y="3246120"/>
              <a:ext cx="256032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المرونة الاستراتيجية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457200" y="4069080"/>
              <a:ext cx="11247120" cy="777240"/>
            </a:xfrm>
            <a:prstGeom prst="roundRect">
              <a:avLst/>
            </a:prstGeom>
            <a:solidFill>
              <a:srgbClr val="F5F0E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772400" y="4142232"/>
              <a:ext cx="39319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565C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غير مباشر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00400" y="4142232"/>
              <a:ext cx="43891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مباشر — هرمز يضرب ٤٠٪ نفط الصين و٧٥٪ اليابان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7200" y="4206240"/>
              <a:ext cx="256032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الضغط على الحلفاء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457200" y="5029200"/>
              <a:ext cx="11247120" cy="7772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772400" y="5102352"/>
              <a:ext cx="39319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565C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تحتاج إثبات القوة باستمرار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00400" y="5102352"/>
              <a:ext cx="438912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100" b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تُلزَم بالردّ الفوري — تختار التوقيت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57200" y="5166360"/>
              <a:ext cx="256032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ورقة المصداقية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1171</Words>
  <Application>Microsoft Macintosh PowerPoint</Application>
  <PresentationFormat>Widescreen</PresentationFormat>
  <Paragraphs>216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3</cp:revision>
  <dcterms:created xsi:type="dcterms:W3CDTF">2013-01-27T09:14:16Z</dcterms:created>
  <dcterms:modified xsi:type="dcterms:W3CDTF">2026-03-13T18:34:56Z</dcterms:modified>
  <cp:category/>
</cp:coreProperties>
</file>